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 varScale="1">
        <p:scale>
          <a:sx n="103" d="100"/>
          <a:sy n="103" d="100"/>
        </p:scale>
        <p:origin x="23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96BA54F-7FF1-4141-9CFB-F7ED11ECB03B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6CEAFE6-C5E4-4BC0-8E23-7FEA64A197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zagadochki.ru/zagadka-poyavilsya-iz-pod-snega.html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zagadochki.ru/zagadka-solnce-znoem-sushit-travy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71744"/>
            <a:ext cx="7772400" cy="150019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«Первоцветы»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78595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Ходус Е.В.</a:t>
            </a:r>
          </a:p>
          <a:p>
            <a:r>
              <a:rPr lang="ru-RU" sz="1600" dirty="0">
                <a:solidFill>
                  <a:srgbClr val="7030A0"/>
                </a:solidFill>
              </a:rPr>
              <a:t>у</a:t>
            </a:r>
            <a:r>
              <a:rPr lang="ru-RU" sz="1600" dirty="0" smtClean="0">
                <a:solidFill>
                  <a:srgbClr val="7030A0"/>
                </a:solidFill>
              </a:rPr>
              <a:t>читель-логопед МБДОУ №37 «Сказка»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b2c137d51320030fe4170d59b100504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428605"/>
            <a:ext cx="4572032" cy="2214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251142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            </a:t>
            </a:r>
            <a:r>
              <a:rPr lang="ru-RU" sz="2400" dirty="0" smtClean="0">
                <a:solidFill>
                  <a:srgbClr val="7030A0"/>
                </a:solidFill>
              </a:rPr>
              <a:t>Пословицы </a:t>
            </a:r>
            <a:r>
              <a:rPr lang="ru-RU" sz="2400" dirty="0" smtClean="0">
                <a:solidFill>
                  <a:srgbClr val="7030A0"/>
                </a:solidFill>
              </a:rPr>
              <a:t>и поговорки о цветах.</a:t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ru-RU" sz="2400" dirty="0" smtClean="0"/>
              <a:t>На </a:t>
            </a:r>
            <a:r>
              <a:rPr lang="ru-RU" sz="2400" dirty="0" smtClean="0"/>
              <a:t>хороший цветок летит и мотылёк.</a:t>
            </a:r>
            <a:br>
              <a:rPr lang="ru-RU" sz="2400" dirty="0" smtClean="0"/>
            </a:br>
            <a:r>
              <a:rPr lang="ru-RU" sz="2400" dirty="0" smtClean="0"/>
              <a:t>И пчёлка летит на красный цветок.</a:t>
            </a:r>
            <a:br>
              <a:rPr lang="ru-RU" sz="2400" dirty="0" smtClean="0"/>
            </a:br>
            <a:r>
              <a:rPr lang="ru-RU" sz="2400" dirty="0" smtClean="0"/>
              <a:t> Кто </a:t>
            </a:r>
            <a:r>
              <a:rPr lang="ru-RU" sz="2400" dirty="0" smtClean="0"/>
              <a:t>найдёт в цветке лишний лепесток – к счастью.</a:t>
            </a:r>
            <a:br>
              <a:rPr lang="ru-RU" sz="2400" dirty="0" smtClean="0"/>
            </a:br>
            <a:r>
              <a:rPr lang="ru-RU" sz="2400" dirty="0" smtClean="0"/>
              <a:t> Где </a:t>
            </a:r>
            <a:r>
              <a:rPr lang="ru-RU" sz="2400" dirty="0" smtClean="0"/>
              <a:t>цветы , там бабочки.</a:t>
            </a:r>
            <a:br>
              <a:rPr lang="ru-RU" sz="2400" dirty="0" smtClean="0"/>
            </a:br>
            <a:r>
              <a:rPr lang="ru-RU" sz="2400" dirty="0" smtClean="0"/>
              <a:t>Издали всё пахнет цветами.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00438"/>
            <a:ext cx="8229600" cy="23399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Мир бы стал печален, если бы ранней весной мы с нежностью не видели нежный подснежник. Так много красоты, радости, нежности, восхищения и счастья приносят в нашу жизнь такие , казалось бы, бесполезные, но такие бесконечно необходимые нежные – цветы!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960968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первыми тёплыми лучами </a:t>
            </a:r>
            <a:r>
              <a:rPr lang="ru-RU" sz="2000" dirty="0" smtClean="0"/>
              <a:t>солнца</a:t>
            </a:r>
            <a:r>
              <a:rPr lang="ru-RU" sz="2000" dirty="0"/>
              <a:t>, в лесу, на проталинах, появляются </a:t>
            </a:r>
            <a:r>
              <a:rPr lang="ru-RU" sz="2000" b="1" i="1" dirty="0"/>
              <a:t>самые первые весенние цветы</a:t>
            </a:r>
            <a:r>
              <a:rPr lang="ru-RU" sz="2000" dirty="0"/>
              <a:t>. Одним из таких весенних первоцветов является </a:t>
            </a:r>
            <a:r>
              <a:rPr lang="ru-RU" sz="2000" dirty="0" smtClean="0"/>
              <a:t>подснежник</a:t>
            </a:r>
            <a:r>
              <a:rPr lang="ru-RU" sz="2000" dirty="0"/>
              <a:t>. </a:t>
            </a:r>
            <a:r>
              <a:rPr lang="ru-RU" sz="2000" dirty="0" smtClean="0"/>
              <a:t>Мы сегодня посмотрим </a:t>
            </a:r>
            <a:r>
              <a:rPr lang="ru-RU" sz="2000" dirty="0" smtClean="0"/>
              <a:t>цветы, </a:t>
            </a:r>
            <a:r>
              <a:rPr lang="ru-RU" sz="2000" dirty="0" smtClean="0"/>
              <a:t>которые самые первые пробуждаются </a:t>
            </a:r>
            <a:r>
              <a:rPr lang="ru-RU" sz="2000" dirty="0" smtClean="0"/>
              <a:t>ото </a:t>
            </a:r>
            <a:r>
              <a:rPr lang="ru-RU" sz="2000" dirty="0" smtClean="0"/>
              <a:t>сна.</a:t>
            </a:r>
            <a:r>
              <a:rPr lang="ru-RU" sz="2000" b="1" dirty="0" smtClean="0"/>
              <a:t>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Подснежник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97425" y="2837661"/>
            <a:ext cx="3475103" cy="3286148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hlinkClick r:id="rId2"/>
              </a:rPr>
              <a:t>Появился из-под снега,</a:t>
            </a:r>
            <a:br>
              <a:rPr lang="ru-RU" sz="1800" dirty="0">
                <a:hlinkClick r:id="rId2"/>
              </a:rPr>
            </a:br>
            <a:r>
              <a:rPr lang="ru-RU" sz="1800" dirty="0">
                <a:hlinkClick r:id="rId2"/>
              </a:rPr>
              <a:t>Увидал кусочек неба.</a:t>
            </a:r>
            <a:br>
              <a:rPr lang="ru-RU" sz="1800" dirty="0">
                <a:hlinkClick r:id="rId2"/>
              </a:rPr>
            </a:br>
            <a:r>
              <a:rPr lang="ru-RU" sz="1800" dirty="0">
                <a:hlinkClick r:id="rId2"/>
              </a:rPr>
              <a:t>Самый первый самый нежный,</a:t>
            </a:r>
            <a:br>
              <a:rPr lang="ru-RU" sz="1800" dirty="0">
                <a:hlinkClick r:id="rId2"/>
              </a:rPr>
            </a:br>
            <a:r>
              <a:rPr lang="ru-RU" sz="1800" dirty="0" smtClean="0">
                <a:hlinkClick r:id="rId2"/>
              </a:rPr>
              <a:t>Чистый, </a:t>
            </a:r>
            <a:r>
              <a:rPr lang="ru-RU" sz="1800" dirty="0">
                <a:hlinkClick r:id="rId2"/>
              </a:rPr>
              <a:t>маленький </a:t>
            </a:r>
            <a:r>
              <a:rPr lang="ru-RU" sz="1800" dirty="0" smtClean="0">
                <a:hlinkClick r:id="rId2"/>
              </a:rPr>
              <a:t>... </a:t>
            </a:r>
          </a:p>
          <a:p>
            <a:pPr algn="l"/>
            <a:r>
              <a:rPr lang="ru-RU" sz="1800" dirty="0" smtClean="0">
                <a:hlinkClick r:id="rId2"/>
              </a:rPr>
              <a:t>(подснежник</a:t>
            </a:r>
            <a:r>
              <a:rPr lang="ru-RU" sz="1800" dirty="0" smtClean="0">
                <a:hlinkClick r:id="rId2"/>
              </a:rPr>
              <a:t>)</a:t>
            </a:r>
            <a:endParaRPr lang="ru-RU" sz="1800" dirty="0">
              <a:hlinkClick r:id="rId2"/>
            </a:endParaRPr>
          </a:p>
          <a:p>
            <a:pPr algn="r"/>
            <a:endParaRPr lang="ru-RU" sz="1800" dirty="0"/>
          </a:p>
        </p:txBody>
      </p:sp>
      <p:pic>
        <p:nvPicPr>
          <p:cNvPr id="5" name="Рисунок 4" descr="121266276_4800487_84359382_84177389_2222299_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636912"/>
            <a:ext cx="4411625" cy="3687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Подснежник — удивительный цветок. По началу, человек, встретивший его в лесу, даже немного теряется, ведь вокруг снег, а здесь такое весеннее чудо природы. Подснежник встречается не везде, увидеть, как он цветёт обычно можно в феврале-марте.</a:t>
            </a:r>
          </a:p>
        </p:txBody>
      </p:sp>
      <p:pic>
        <p:nvPicPr>
          <p:cNvPr id="4" name="Содержимое 3" descr="podsnezhni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8519" y="719137"/>
            <a:ext cx="7493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500330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Цветы вообще радость, а </a:t>
            </a:r>
            <a:r>
              <a:rPr lang="ru-RU" sz="2000" b="1" i="1" dirty="0"/>
              <a:t>первые цветы</a:t>
            </a:r>
            <a:r>
              <a:rPr lang="ru-RU" sz="2000" dirty="0"/>
              <a:t>, да ещё и </a:t>
            </a:r>
            <a:r>
              <a:rPr lang="ru-RU" sz="2000" b="1" i="1" dirty="0"/>
              <a:t>весной</a:t>
            </a:r>
            <a:r>
              <a:rPr lang="ru-RU" sz="2000" dirty="0"/>
              <a:t>, после </a:t>
            </a:r>
            <a:r>
              <a:rPr lang="ru-RU" sz="2000" dirty="0" smtClean="0"/>
              <a:t>того, </a:t>
            </a:r>
            <a:r>
              <a:rPr lang="ru-RU" sz="2000" dirty="0"/>
              <a:t>как природа находилась в долгой спячке, это настоящее волшебство. Земля просыпается, природа оживает, то там, то тут слышится пение птиц, появляется зелень и начинает цвести. Какие же ещё </a:t>
            </a:r>
            <a:r>
              <a:rPr lang="ru-RU" sz="2000" b="1" i="1" dirty="0"/>
              <a:t>названия первых весенних лесных цветов</a:t>
            </a:r>
            <a:r>
              <a:rPr lang="ru-RU" sz="2000" dirty="0"/>
              <a:t> мы можем вспомнить</a:t>
            </a:r>
            <a:r>
              <a:rPr lang="ru-RU" sz="2000" dirty="0" smtClean="0"/>
              <a:t>?</a:t>
            </a:r>
            <a:br>
              <a:rPr lang="ru-RU" sz="2000" dirty="0" smtClean="0"/>
            </a:br>
            <a:r>
              <a:rPr lang="ru-RU" sz="2000" b="1" i="1" dirty="0" smtClean="0"/>
              <a:t> </a:t>
            </a:r>
            <a:r>
              <a:rPr lang="ru-RU" sz="2000" b="1" i="1" dirty="0" err="1"/>
              <a:t>Весенник</a:t>
            </a:r>
            <a:r>
              <a:rPr lang="ru-RU" sz="2000" dirty="0"/>
              <a:t>, </a:t>
            </a:r>
            <a:r>
              <a:rPr lang="ru-RU" sz="2000" dirty="0" smtClean="0"/>
              <a:t>один </a:t>
            </a:r>
            <a:r>
              <a:rPr lang="ru-RU" sz="2000" dirty="0"/>
              <a:t>из самых первых весенних цветов. Обладает ярко-жёлтыми цветками, начинает цвести после схода снега. </a:t>
            </a:r>
          </a:p>
        </p:txBody>
      </p:sp>
      <p:pic>
        <p:nvPicPr>
          <p:cNvPr id="4" name="Содержимое 3" descr="vesenni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3000372"/>
            <a:ext cx="7500990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ru-RU" sz="2000" b="1" i="1" dirty="0"/>
              <a:t>Ветреница</a:t>
            </a:r>
            <a:r>
              <a:rPr lang="ru-RU" sz="2000" dirty="0"/>
              <a:t> </a:t>
            </a:r>
            <a:r>
              <a:rPr lang="ru-RU" sz="2000" dirty="0" smtClean="0"/>
              <a:t>— </a:t>
            </a:r>
            <a:r>
              <a:rPr lang="ru-RU" sz="2000" dirty="0"/>
              <a:t>ещё один из </a:t>
            </a:r>
            <a:r>
              <a:rPr lang="ru-RU" sz="2000" dirty="0" smtClean="0"/>
              <a:t>первоцветов. </a:t>
            </a:r>
            <a:r>
              <a:rPr lang="ru-RU" sz="2000" dirty="0"/>
              <a:t>Большую часть жизни оно проводит под землёй, в виде корневища. Развиваться будущий цветок начинает ещё зимой, когда находится под слоем снега</a:t>
            </a:r>
            <a:r>
              <a:rPr lang="ru-RU" sz="2000" dirty="0" smtClean="0"/>
              <a:t>..</a:t>
            </a:r>
            <a:endParaRPr lang="ru-RU" sz="2000" dirty="0"/>
          </a:p>
        </p:txBody>
      </p:sp>
      <p:pic>
        <p:nvPicPr>
          <p:cNvPr id="4" name="Содержимое 3" descr="vetrenits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2071678"/>
            <a:ext cx="7493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/>
              <a:t>Следующий первый весенний цветок, о котором хочется упомянуть, </a:t>
            </a:r>
            <a:r>
              <a:rPr lang="ru-RU" sz="2000" b="1" i="1" dirty="0"/>
              <a:t>мать-и-мачеха</a:t>
            </a:r>
            <a:r>
              <a:rPr lang="ru-RU" sz="2000" dirty="0"/>
              <a:t>. Своё название цветок получил из-за различий поверхности листа. С одной стороны лист мягкий и пушистый (мать), а с другой – жёсткий (мачеха). Цветёт обычно в апреле-мае. </a:t>
            </a:r>
          </a:p>
        </p:txBody>
      </p:sp>
      <p:pic>
        <p:nvPicPr>
          <p:cNvPr id="4" name="Содержимое 3" descr="matImacheh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8519" y="719137"/>
            <a:ext cx="7493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2071702"/>
          </a:xfrm>
        </p:spPr>
        <p:txBody>
          <a:bodyPr numCol="1">
            <a:normAutofit fontScale="90000"/>
          </a:bodyPr>
          <a:lstStyle/>
          <a:p>
            <a:pPr algn="r"/>
            <a:r>
              <a:rPr lang="ru-RU" sz="2000" b="1" i="1" dirty="0" smtClean="0"/>
              <a:t>Медуница</a:t>
            </a:r>
            <a:r>
              <a:rPr lang="ru-RU" sz="2000" dirty="0"/>
              <a:t> – с марта по май</a:t>
            </a:r>
            <a:r>
              <a:rPr lang="ru-RU" sz="2000" dirty="0" smtClean="0"/>
              <a:t>.</a:t>
            </a:r>
            <a:r>
              <a:rPr lang="ru-RU" sz="2000" dirty="0" smtClean="0">
                <a:hlinkClick r:id="rId2"/>
              </a:rPr>
              <a:t> </a:t>
            </a:r>
            <a:r>
              <a:rPr lang="ru-RU" sz="2000" dirty="0" smtClean="0">
                <a:hlinkClick r:id="rId2"/>
              </a:rPr>
              <a:t>Солнце </a:t>
            </a:r>
            <a:r>
              <a:rPr lang="ru-RU" sz="2000" dirty="0">
                <a:hlinkClick r:id="rId2"/>
              </a:rPr>
              <a:t>зноем сушит травы,</a:t>
            </a:r>
            <a:br>
              <a:rPr lang="ru-RU" sz="2000" dirty="0">
                <a:hlinkClick r:id="rId2"/>
              </a:rPr>
            </a:br>
            <a:r>
              <a:rPr lang="ru-RU" sz="2000" dirty="0" smtClean="0">
                <a:hlinkClick r:id="rId2"/>
              </a:rPr>
              <a:t>  Греет </a:t>
            </a:r>
            <a:r>
              <a:rPr lang="ru-RU" sz="2000" dirty="0">
                <a:hlinkClick r:id="rId2"/>
              </a:rPr>
              <a:t>темные дубравы,</a:t>
            </a:r>
            <a:br>
              <a:rPr lang="ru-RU" sz="2000" dirty="0">
                <a:hlinkClick r:id="rId2"/>
              </a:rPr>
            </a:br>
            <a:r>
              <a:rPr lang="ru-RU" sz="2000" dirty="0" smtClean="0">
                <a:hlinkClick r:id="rId2"/>
              </a:rPr>
              <a:t>  А </a:t>
            </a:r>
            <a:r>
              <a:rPr lang="ru-RU" sz="2000" dirty="0">
                <a:hlinkClick r:id="rId2"/>
              </a:rPr>
              <a:t>в лесу родник звенит,</a:t>
            </a:r>
            <a:br>
              <a:rPr lang="ru-RU" sz="2000" dirty="0">
                <a:hlinkClick r:id="rId2"/>
              </a:rPr>
            </a:br>
            <a:r>
              <a:rPr lang="ru-RU" sz="2000" dirty="0" smtClean="0">
                <a:hlinkClick r:id="rId2"/>
              </a:rPr>
              <a:t> Травы напоить спешит,</a:t>
            </a:r>
            <a:br>
              <a:rPr lang="ru-RU" sz="2000" dirty="0" smtClean="0">
                <a:hlinkClick r:id="rId2"/>
              </a:rPr>
            </a:br>
            <a:r>
              <a:rPr lang="ru-RU" sz="2000" dirty="0" smtClean="0">
                <a:hlinkClick r:id="rId2"/>
              </a:rPr>
              <a:t>  Силы </a:t>
            </a:r>
            <a:r>
              <a:rPr lang="ru-RU" sz="2000" dirty="0">
                <a:hlinkClick r:id="rId2"/>
              </a:rPr>
              <a:t>даст им возродиться:</a:t>
            </a:r>
            <a:br>
              <a:rPr lang="ru-RU" sz="2000" dirty="0">
                <a:hlinkClick r:id="rId2"/>
              </a:rPr>
            </a:br>
            <a:r>
              <a:rPr lang="ru-RU" sz="2000" dirty="0" smtClean="0">
                <a:hlinkClick r:id="rId2"/>
              </a:rPr>
              <a:t>  Запахнет </a:t>
            </a:r>
            <a:r>
              <a:rPr lang="ru-RU" sz="2000" dirty="0">
                <a:hlinkClick r:id="rId2"/>
              </a:rPr>
              <a:t>медом</a:t>
            </a:r>
            <a:r>
              <a:rPr lang="ru-RU" sz="2000" dirty="0" smtClean="0">
                <a:hlinkClick r:id="rId2"/>
              </a:rPr>
              <a:t>...</a:t>
            </a:r>
            <a:br>
              <a:rPr lang="ru-RU" sz="2000" dirty="0" smtClean="0">
                <a:hlinkClick r:id="rId2"/>
              </a:rPr>
            </a:br>
            <a:r>
              <a:rPr lang="ru-RU" sz="2000" dirty="0" smtClean="0">
                <a:hlinkClick r:id="rId2"/>
              </a:rPr>
              <a:t>(Медуница)</a:t>
            </a:r>
            <a:endParaRPr lang="ru-RU" sz="2000" dirty="0">
              <a:hlinkClick r:id="rId2"/>
            </a:endParaRPr>
          </a:p>
        </p:txBody>
      </p:sp>
      <p:pic>
        <p:nvPicPr>
          <p:cNvPr id="4" name="Содержимое 3" descr="medunits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8519" y="2714620"/>
            <a:ext cx="7493000" cy="3143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214950"/>
            <a:ext cx="8183880" cy="107157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А теперь давайте посмотрим какими вы были внимательными. Загадаю я вам загадки , а вы найдёте какая картинка лишняя.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428992" y="500042"/>
          <a:ext cx="2571768" cy="92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</a:tblGrid>
              <a:tr h="928694">
                <a:tc>
                  <a:txBody>
                    <a:bodyPr/>
                    <a:lstStyle/>
                    <a:p>
                      <a:r>
                        <a:rPr lang="ru-RU" sz="11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На лесной проталинке</a:t>
                      </a:r>
                      <a:br>
                        <a:rPr lang="ru-RU" sz="11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Вырос цветик маленький.</a:t>
                      </a:r>
                      <a:br>
                        <a:rPr lang="ru-RU" sz="11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Прячется в валежник</a:t>
                      </a:r>
                      <a:br>
                        <a:rPr lang="ru-RU" sz="11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Беленький ...</a:t>
                      </a:r>
                    </a:p>
                    <a:p>
                      <a:r>
                        <a:rPr lang="ru-RU" sz="11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Отгадка (ответ): </a:t>
                      </a:r>
                      <a:r>
                        <a:rPr lang="ru-RU" sz="11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Подснежник</a:t>
                      </a:r>
                      <a:endParaRPr lang="ru-RU" sz="1100" b="1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488" y="1500174"/>
          <a:ext cx="2643206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/>
              </a:tblGrid>
              <a:tr h="1214446">
                <a:tc>
                  <a:txBody>
                    <a:bodyPr/>
                    <a:lstStyle/>
                    <a:p>
                      <a:r>
                        <a:rPr lang="ru-RU" sz="12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Я </a:t>
                      </a: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знаменита</a:t>
                      </a:r>
                      <a:r>
                        <a:rPr lang="ru-RU" sz="12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не цветами,</a:t>
                      </a:r>
                      <a:br>
                        <a:rPr lang="ru-RU" sz="12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 необычными листами:</a:t>
                      </a:r>
                      <a:br>
                        <a:rPr lang="ru-RU" sz="12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То твердыми, холодными,</a:t>
                      </a:r>
                      <a:br>
                        <a:rPr lang="ru-RU" sz="12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То мягкими и теплыми.</a:t>
                      </a:r>
                    </a:p>
                    <a:p>
                      <a:r>
                        <a:rPr lang="ru-RU" sz="12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Отгадка ( ответ):</a:t>
                      </a:r>
                      <a:r>
                        <a:rPr lang="ru-RU" sz="1200" b="1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Мать-и-мачеха</a:t>
                      </a:r>
                      <a:endParaRPr lang="ru-RU" sz="12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71472" y="4286256"/>
          <a:ext cx="2000264" cy="85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</a:tblGrid>
              <a:tr h="857256">
                <a:tc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Шмель цветку очень рад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Ах, медовый аромат!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цветки красивые –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Розовые</a:t>
                      </a: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, синие. </a:t>
                      </a:r>
                    </a:p>
                    <a:p>
                      <a:r>
                        <a:rPr lang="ru-RU" sz="1000" b="0" dirty="0" smtClean="0"/>
                        <a:t>Отгадка</a:t>
                      </a:r>
                      <a:r>
                        <a:rPr lang="ru-RU" sz="1000" b="0" baseline="0" dirty="0" smtClean="0"/>
                        <a:t> (ответ):Медуница</a:t>
                      </a:r>
                      <a:endParaRPr lang="ru-RU" sz="1000" b="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357686" y="3071810"/>
          <a:ext cx="2143140" cy="1500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</a:tblGrid>
              <a:tr h="1500198">
                <a:tc>
                  <a:txBody>
                    <a:bodyPr/>
                    <a:lstStyle/>
                    <a:p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Что за чудо, за цветок –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Нежный белый лепесток.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 ветерком играет,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Дубраву украшает.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Фиолетовый цветок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И пушистый стебелек.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Тихий нежный перезвон 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Так и клонит, клонит в сон. </a:t>
                      </a:r>
                    </a:p>
                    <a:p>
                      <a:r>
                        <a:rPr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Отгадка(</a:t>
                      </a:r>
                      <a:r>
                        <a:rPr lang="ru-RU" sz="1000" b="0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ответ):</a:t>
                      </a:r>
                      <a:r>
                        <a:rPr lang="ru-RU" sz="1000" b="1" i="0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Ветреница.</a:t>
                      </a:r>
                      <a:endParaRPr lang="ru-RU" sz="10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Рисунок 7" descr="121370169_4800487_anemo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3214686"/>
            <a:ext cx="1857356" cy="1785950"/>
          </a:xfrm>
          <a:prstGeom prst="rect">
            <a:avLst/>
          </a:prstGeom>
        </p:spPr>
      </p:pic>
      <p:pic>
        <p:nvPicPr>
          <p:cNvPr id="9" name="Рисунок 8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500042"/>
            <a:ext cx="2286016" cy="1643074"/>
          </a:xfrm>
          <a:prstGeom prst="rect">
            <a:avLst/>
          </a:prstGeom>
        </p:spPr>
      </p:pic>
      <p:pic>
        <p:nvPicPr>
          <p:cNvPr id="10" name="Рисунок 9" descr="1303727903_1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98" y="642918"/>
            <a:ext cx="2500330" cy="2428892"/>
          </a:xfrm>
          <a:prstGeom prst="rect">
            <a:avLst/>
          </a:prstGeom>
        </p:spPr>
      </p:pic>
      <p:pic>
        <p:nvPicPr>
          <p:cNvPr id="11" name="Рисунок 10" descr="30678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472" y="2571744"/>
            <a:ext cx="1950720" cy="1560576"/>
          </a:xfrm>
          <a:prstGeom prst="rect">
            <a:avLst/>
          </a:prstGeom>
        </p:spPr>
      </p:pic>
      <p:pic>
        <p:nvPicPr>
          <p:cNvPr id="12" name="Рисунок 11" descr="Фото0930-500x37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6050" y="2857496"/>
            <a:ext cx="1500198" cy="1643074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643174" y="4643446"/>
          <a:ext cx="3143272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72"/>
              </a:tblGrid>
              <a:tr h="428628">
                <a:tc>
                  <a:txBody>
                    <a:bodyPr/>
                    <a:lstStyle/>
                    <a:p>
                      <a:r>
                        <a:rPr kumimoji="0"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Белые кисти душистых цветов</a:t>
                      </a:r>
                    </a:p>
                    <a:p>
                      <a:r>
                        <a:rPr kumimoji="0"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Каждый на деревце нюхать готов.</a:t>
                      </a:r>
                    </a:p>
                    <a:p>
                      <a:r>
                        <a:rPr kumimoji="0"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Черненький, сладкий и вяжущий плод</a:t>
                      </a:r>
                    </a:p>
                    <a:p>
                      <a:r>
                        <a:rPr kumimoji="0" lang="ru-RU" sz="10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Свежим едят, или варят компот. (Черёмуха)</a:t>
                      </a:r>
                      <a:endParaRPr kumimoji="0" lang="ru-RU" sz="1000" b="0" i="0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071678"/>
            <a:ext cx="3286148" cy="178595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 Вот </a:t>
            </a:r>
            <a:r>
              <a:rPr lang="ru-RU" sz="1600" dirty="0" smtClean="0"/>
              <a:t>весенние цветы,</a:t>
            </a:r>
            <a:br>
              <a:rPr lang="ru-RU" sz="1600" dirty="0" smtClean="0"/>
            </a:br>
            <a:r>
              <a:rPr lang="ru-RU" sz="1600" dirty="0" smtClean="0"/>
              <a:t> Или первоцветы.</a:t>
            </a:r>
            <a:br>
              <a:rPr lang="ru-RU" sz="1600" dirty="0" smtClean="0"/>
            </a:br>
            <a:r>
              <a:rPr lang="ru-RU" sz="1600" dirty="0" smtClean="0"/>
              <a:t> Их запомнить должен ты</a:t>
            </a:r>
            <a:br>
              <a:rPr lang="ru-RU" sz="1600" dirty="0" smtClean="0"/>
            </a:br>
            <a:r>
              <a:rPr lang="ru-RU" sz="1600" dirty="0" smtClean="0"/>
              <a:t> Как весны примету.</a:t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            Назови </a:t>
            </a:r>
            <a:r>
              <a:rPr lang="ru-RU" sz="1600" dirty="0" smtClean="0"/>
              <a:t>их!</a:t>
            </a:r>
            <a:endParaRPr lang="ru-RU" sz="1600" dirty="0"/>
          </a:p>
        </p:txBody>
      </p:sp>
      <p:pic>
        <p:nvPicPr>
          <p:cNvPr id="5" name="Содержимое 4" descr="depositphotos_5301841-Wood-anemone-spring-fores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571480"/>
            <a:ext cx="2759870" cy="1839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odsnezhni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500042"/>
            <a:ext cx="2786082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origin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786190"/>
            <a:ext cx="2643206" cy="2214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430081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168" y="3681702"/>
            <a:ext cx="2559798" cy="2247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00034" y="2428868"/>
          <a:ext cx="164307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Ветреница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143636" y="2571744"/>
          <a:ext cx="200026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Подснежник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42910" y="6000768"/>
          <a:ext cx="257176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Мать и мачеха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929322" y="6000768"/>
          <a:ext cx="2286016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1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Медуница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188</TotalTime>
  <Words>210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Verdana</vt:lpstr>
      <vt:lpstr>Wingdings 2</vt:lpstr>
      <vt:lpstr>Аспект</vt:lpstr>
      <vt:lpstr>«Первоцветы»</vt:lpstr>
      <vt:lpstr>     С первыми тёплыми лучами солнца, в лесу, на проталинах, появляются самые первые весенние цветы. Одним из таких весенних первоцветов является подснежник. Мы сегодня посмотрим цветы, которые самые первые пробуждаются ото сна.  Подснежник</vt:lpstr>
      <vt:lpstr>Подснежник — удивительный цветок. По началу, человек, встретивший его в лесу, даже немного теряется, ведь вокруг снег, а здесь такое весеннее чудо природы. Подснежник встречается не везде, увидеть, как он цветёт обычно можно в феврале-марте.</vt:lpstr>
      <vt:lpstr>Цветы вообще радость, а первые цветы, да ещё и весной, после того, как природа находилась в долгой спячке, это настоящее волшебство. Земля просыпается, природа оживает, то там, то тут слышится пение птиц, появляется зелень и начинает цвести. Какие же ещё названия первых весенних лесных цветов мы можем вспомнить?  Весенник, один из самых первых весенних цветов. Обладает ярко-жёлтыми цветками, начинает цвести после схода снега. </vt:lpstr>
      <vt:lpstr>Ветреница — ещё один из первоцветов. Большую часть жизни оно проводит под землёй, в виде корневища. Развиваться будущий цветок начинает ещё зимой, когда находится под слоем снега..</vt:lpstr>
      <vt:lpstr>Следующий первый весенний цветок, о котором хочется упомянуть, мать-и-мачеха. Своё название цветок получил из-за различий поверхности листа. С одной стороны лист мягкий и пушистый (мать), а с другой – жёсткий (мачеха). Цветёт обычно в апреле-мае. </vt:lpstr>
      <vt:lpstr>Медуница – с марта по май. Солнце зноем сушит травы,   Греет темные дубравы,   А в лесу родник звенит,  Травы напоить спешит,   Силы даст им возродиться:   Запахнет медом... (Медуница)</vt:lpstr>
      <vt:lpstr>А теперь давайте посмотрим какими вы были внимательными. Загадаю я вам загадки , а вы найдёте какая картинка лишняя.</vt:lpstr>
      <vt:lpstr> Вот весенние цветы,  Или первоцветы.  Их запомнить должен ты  Как весны примету.              Назови их!</vt:lpstr>
      <vt:lpstr>            Пословицы и поговорки о цветах.  На хороший цветок летит и мотылёк. И пчёлка летит на красный цветок.  Кто найдёт в цветке лишний лепесток – к счастью.  Где цветы , там бабочки. Издали всё пахнет цветами.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Совместная деятельность «Самые первые цветы»</dc:title>
  <dc:creator>Lana</dc:creator>
  <cp:lastModifiedBy>Админ</cp:lastModifiedBy>
  <cp:revision>24</cp:revision>
  <dcterms:created xsi:type="dcterms:W3CDTF">2016-04-26T13:46:02Z</dcterms:created>
  <dcterms:modified xsi:type="dcterms:W3CDTF">2020-04-22T08:02:12Z</dcterms:modified>
</cp:coreProperties>
</file>